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</p:sldMasterIdLst>
  <p:notesMasterIdLst>
    <p:notesMasterId r:id="rId15"/>
  </p:notesMasterIdLst>
  <p:handoutMasterIdLst>
    <p:handoutMasterId r:id="rId16"/>
  </p:handoutMasterIdLst>
  <p:sldIdLst>
    <p:sldId id="261" r:id="rId2"/>
    <p:sldId id="272" r:id="rId3"/>
    <p:sldId id="271" r:id="rId4"/>
    <p:sldId id="292" r:id="rId5"/>
    <p:sldId id="274" r:id="rId6"/>
    <p:sldId id="275" r:id="rId7"/>
    <p:sldId id="277" r:id="rId8"/>
    <p:sldId id="283" r:id="rId9"/>
    <p:sldId id="284" r:id="rId10"/>
    <p:sldId id="290" r:id="rId11"/>
    <p:sldId id="295" r:id="rId12"/>
    <p:sldId id="287" r:id="rId13"/>
    <p:sldId id="270" r:id="rId1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2730" y="-16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90380FE-C6DA-45FE-92EF-63FEE2F924CA}" type="datetime1">
              <a:rPr lang="en-US"/>
              <a:pPr>
                <a:defRPr/>
              </a:pPr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50719EA-47B2-472F-B00E-706B0FB44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42263E4-9BF9-4B7B-9D7F-F72DE15A5AB6}" type="datetime1">
              <a:rPr lang="en-US"/>
              <a:pPr>
                <a:defRPr/>
              </a:pPr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1C23842-2C83-4604-A016-0D948222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1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315200" y="0"/>
            <a:ext cx="18288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57400"/>
            <a:ext cx="7620000" cy="416719"/>
          </a:xfrm>
        </p:spPr>
        <p:txBody>
          <a:bodyPr anchor="t">
            <a:normAutofit/>
          </a:bodyPr>
          <a:lstStyle>
            <a:lvl1pPr>
              <a:defRPr sz="2400" cap="all">
                <a:solidFill>
                  <a:srgbClr val="887F6E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86200" y="4286250"/>
            <a:ext cx="5029200" cy="74295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1295400" y="2474119"/>
            <a:ext cx="7620000" cy="34290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314900"/>
            <a:ext cx="8229600" cy="33075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2DC7-9628-4B08-97A5-3342205ED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15CE-A5DC-4126-AE7D-BC6481BD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8229600" cy="328017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6667-78CC-4B4C-A80D-589A21ED1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314449"/>
            <a:ext cx="8229600" cy="26289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857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1435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3F8B-72C2-4B6E-89B9-ACD001F43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B407-4E18-48E3-B314-4E498BBCB672}" type="datetimeFigureOut">
              <a:rPr lang="fr-FR" smtClean="0"/>
              <a:t>08/05/2015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3CB3-4456-4018-941C-8DFD45A9DB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87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14451"/>
            <a:ext cx="8229600" cy="328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53340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87F6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74178D3-6AF6-4C8F-A925-341F26DF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0" r:id="rId2"/>
    <p:sldLayoutId id="2147483781" r:id="rId3"/>
    <p:sldLayoutId id="2147483782" r:id="rId4"/>
    <p:sldLayoutId id="2147483783" r:id="rId5"/>
    <p:sldLayoutId id="2147483785" r:id="rId6"/>
  </p:sldLayoutIdLst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FFFFFF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3pPr>
      <a:lvl4pPr marL="1079500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1079500" algn="l"/>
        </a:tabLst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4pPr>
      <a:lvl5pPr marL="1528763" indent="-4492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1187624" y="1977684"/>
            <a:ext cx="7620000" cy="416719"/>
          </a:xfrm>
        </p:spPr>
        <p:txBody>
          <a:bodyPr>
            <a:normAutofit fontScale="90000"/>
          </a:bodyPr>
          <a:lstStyle/>
          <a:p>
            <a:r>
              <a:rPr lang="da-DK" cap="none" dirty="0" smtClean="0">
                <a:latin typeface="Arial" charset="0"/>
                <a:ea typeface="ＭＳ Ｐゴシック" pitchFamily="34" charset="-128"/>
              </a:rPr>
              <a:t>10</a:t>
            </a:r>
            <a:r>
              <a:rPr lang="da-DK" cap="none" baseline="30000" dirty="0" smtClean="0">
                <a:latin typeface="Arial" charset="0"/>
                <a:ea typeface="ＭＳ Ｐゴシック" pitchFamily="34" charset="-128"/>
              </a:rPr>
              <a:t>th</a:t>
            </a:r>
            <a:r>
              <a:rPr lang="da-DK" cap="none" dirty="0">
                <a:latin typeface="Arial" charset="0"/>
                <a:ea typeface="ＭＳ Ｐゴシック" pitchFamily="34" charset="-128"/>
              </a:rPr>
              <a:t> </a:t>
            </a:r>
            <a:r>
              <a:rPr lang="da-DK" cap="none" dirty="0" smtClean="0">
                <a:latin typeface="Arial" charset="0"/>
                <a:ea typeface="ＭＳ Ｐゴシック" pitchFamily="34" charset="-128"/>
              </a:rPr>
              <a:t>International Electronic </a:t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cap="none" dirty="0" smtClean="0">
                <a:latin typeface="Arial" charset="0"/>
                <a:ea typeface="ＭＳ Ｐゴシック" pitchFamily="34" charset="-128"/>
              </a:rPr>
              <a:t>Communications Regulators Conference</a:t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sz="2000" i="1" cap="none" dirty="0" smtClean="0">
                <a:latin typeface="Arial" charset="0"/>
                <a:ea typeface="ＭＳ Ｐゴシック" pitchFamily="34" charset="-128"/>
              </a:rPr>
              <a:t>8</a:t>
            </a:r>
            <a:r>
              <a:rPr lang="da-DK" sz="2000" i="1" cap="none" baseline="30000" dirty="0" smtClean="0">
                <a:latin typeface="Arial" charset="0"/>
                <a:ea typeface="ＭＳ Ｐゴシック" pitchFamily="34" charset="-128"/>
              </a:rPr>
              <a:t>th</a:t>
            </a:r>
            <a:r>
              <a:rPr lang="da-DK" sz="2000" i="1" cap="none" dirty="0" smtClean="0">
                <a:latin typeface="Arial" charset="0"/>
                <a:ea typeface="ＭＳ Ｐゴシック" pitchFamily="34" charset="-128"/>
              </a:rPr>
              <a:t> May 2015</a:t>
            </a:r>
            <a:br>
              <a:rPr lang="da-DK" sz="2000" i="1" cap="none" dirty="0" smtClean="0">
                <a:latin typeface="Arial" charset="0"/>
                <a:ea typeface="ＭＳ Ｐゴシック" pitchFamily="34" charset="-128"/>
              </a:rPr>
            </a:br>
            <a:r>
              <a:rPr lang="da-DK" sz="20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20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2700" i="1" cap="none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Future of mobile: 4G and Beyond</a:t>
            </a:r>
            <a:r>
              <a:rPr lang="da-DK" sz="2700" i="1" cap="none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da-DK" sz="2700" i="1" cap="none" dirty="0" smtClean="0">
                <a:latin typeface="Arial" charset="0"/>
                <a:ea typeface="ＭＳ Ｐゴシック" pitchFamily="34" charset="-128"/>
              </a:rPr>
            </a:br>
            <a:endParaRPr lang="en-GB" sz="2700" i="1" cap="none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/>
            <a:endParaRPr lang="en-GB" i="1" dirty="0">
              <a:solidFill>
                <a:srgbClr val="00B0F0"/>
              </a:solidFill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359850" y="4299117"/>
            <a:ext cx="7620000" cy="342900"/>
          </a:xfrm>
        </p:spPr>
        <p:txBody>
          <a:bodyPr/>
          <a:lstStyle/>
          <a:p>
            <a:r>
              <a:rPr lang="da-DK" b="1" dirty="0" smtClean="0">
                <a:latin typeface="Arial" charset="0"/>
                <a:ea typeface="ＭＳ Ｐゴシック" pitchFamily="34" charset="-128"/>
              </a:rPr>
              <a:t>Eric Fournier</a:t>
            </a:r>
          </a:p>
          <a:p>
            <a:r>
              <a:rPr lang="da-DK" b="1" dirty="0" smtClean="0">
                <a:latin typeface="Arial" charset="0"/>
                <a:ea typeface="ＭＳ Ｐゴシック" pitchFamily="34" charset="-128"/>
              </a:rPr>
              <a:t>Chairman, Electronic Communications Committee </a:t>
            </a:r>
          </a:p>
          <a:p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 band : 1427-1518 MHz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487583"/>
            <a:ext cx="8229600" cy="33075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b="1" dirty="0" smtClean="0"/>
              <a:t>1452-1492 </a:t>
            </a:r>
            <a:r>
              <a:rPr lang="fr-FR" b="1" dirty="0"/>
              <a:t>MHz </a:t>
            </a:r>
            <a:r>
              <a:rPr lang="fr-FR" dirty="0" err="1"/>
              <a:t>already</a:t>
            </a:r>
            <a:r>
              <a:rPr lang="fr-FR" dirty="0"/>
              <a:t> </a:t>
            </a:r>
            <a:r>
              <a:rPr lang="fr-FR" dirty="0" err="1"/>
              <a:t>harmonised</a:t>
            </a:r>
            <a:r>
              <a:rPr lang="fr-FR" dirty="0"/>
              <a:t> by ECC for  </a:t>
            </a:r>
            <a:r>
              <a:rPr lang="fr-FR" b="1" dirty="0" err="1"/>
              <a:t>Supplemental</a:t>
            </a:r>
            <a:r>
              <a:rPr lang="fr-FR" b="1" dirty="0"/>
              <a:t> </a:t>
            </a:r>
            <a:r>
              <a:rPr lang="fr-FR" b="1" dirty="0" err="1" smtClean="0"/>
              <a:t>Downlink</a:t>
            </a:r>
            <a:endParaRPr lang="fr-FR" b="1" dirty="0" smtClean="0"/>
          </a:p>
          <a:p>
            <a:pPr>
              <a:buFont typeface="Arial" panose="020B0604020202020204" pitchFamily="34" charset="0"/>
              <a:buChar char="•"/>
            </a:pPr>
            <a:endParaRPr lang="fr-FR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 smtClean="0"/>
              <a:t>Draft</a:t>
            </a:r>
            <a:r>
              <a:rPr lang="fr-FR" dirty="0" smtClean="0"/>
              <a:t> ECP for </a:t>
            </a:r>
            <a:r>
              <a:rPr lang="fr-FR" dirty="0" err="1" smtClean="0"/>
              <a:t>identifying</a:t>
            </a:r>
            <a:r>
              <a:rPr lang="fr-FR" dirty="0" smtClean="0"/>
              <a:t> the band </a:t>
            </a:r>
            <a:r>
              <a:rPr lang="fr-FR" b="1" dirty="0" smtClean="0"/>
              <a:t>1427-1518 MHz for IMT</a:t>
            </a:r>
            <a:r>
              <a:rPr lang="fr-FR" dirty="0" smtClean="0"/>
              <a:t>, 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91 MHz of </a:t>
            </a:r>
            <a:r>
              <a:rPr lang="fr-FR" dirty="0" err="1" smtClean="0"/>
              <a:t>additional</a:t>
            </a:r>
            <a:r>
              <a:rPr lang="fr-FR" dirty="0" smtClean="0"/>
              <a:t>, </a:t>
            </a:r>
            <a:r>
              <a:rPr lang="fr-FR" dirty="0" err="1" smtClean="0"/>
              <a:t>contiguous</a:t>
            </a:r>
            <a:r>
              <a:rPr lang="fr-FR" dirty="0" smtClean="0"/>
              <a:t>, </a:t>
            </a:r>
            <a:r>
              <a:rPr lang="fr-FR" dirty="0" err="1" smtClean="0"/>
              <a:t>spectrum</a:t>
            </a:r>
            <a:r>
              <a:rPr lang="fr-FR" dirty="0" smtClean="0"/>
              <a:t> …</a:t>
            </a:r>
            <a:r>
              <a:rPr lang="fr-FR" dirty="0" err="1" smtClean="0"/>
              <a:t>probably</a:t>
            </a:r>
            <a:r>
              <a:rPr lang="fr-FR" dirty="0" smtClean="0"/>
              <a:t> the last </a:t>
            </a:r>
            <a:r>
              <a:rPr lang="fr-FR" dirty="0" err="1" smtClean="0"/>
              <a:t>opportunity</a:t>
            </a:r>
            <a:r>
              <a:rPr lang="fr-FR" dirty="0"/>
              <a:t> </a:t>
            </a:r>
            <a:r>
              <a:rPr lang="fr-FR" dirty="0" smtClean="0"/>
              <a:t>for new </a:t>
            </a:r>
            <a:r>
              <a:rPr lang="fr-FR" dirty="0" err="1" smtClean="0"/>
              <a:t>spectrum</a:t>
            </a:r>
            <a:r>
              <a:rPr lang="fr-FR" dirty="0" smtClean="0"/>
              <a:t> for 4G in </a:t>
            </a:r>
            <a:r>
              <a:rPr lang="fr-FR" dirty="0" err="1" smtClean="0"/>
              <a:t>lower</a:t>
            </a:r>
            <a:r>
              <a:rPr lang="fr-FR" dirty="0" smtClean="0"/>
              <a:t> bands</a:t>
            </a:r>
          </a:p>
          <a:p>
            <a:pPr marL="0" indent="0"/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ECC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define</a:t>
            </a:r>
            <a:r>
              <a:rPr lang="fr-FR" dirty="0" smtClean="0"/>
              <a:t> </a:t>
            </a:r>
            <a:r>
              <a:rPr lang="fr-FR" dirty="0" err="1" smtClean="0"/>
              <a:t>harmonised</a:t>
            </a:r>
            <a:r>
              <a:rPr lang="fr-FR" dirty="0" smtClean="0"/>
              <a:t> </a:t>
            </a:r>
            <a:r>
              <a:rPr lang="fr-FR" dirty="0" err="1" smtClean="0"/>
              <a:t>technical</a:t>
            </a:r>
            <a:r>
              <a:rPr lang="fr-FR" dirty="0" smtClean="0"/>
              <a:t> conditions for the </a:t>
            </a:r>
            <a:r>
              <a:rPr lang="fr-FR" dirty="0" err="1" smtClean="0"/>
              <a:t>whole</a:t>
            </a:r>
            <a:r>
              <a:rPr lang="fr-FR" dirty="0" smtClean="0"/>
              <a:t> band </a:t>
            </a:r>
            <a:r>
              <a:rPr lang="fr-FR" dirty="0" err="1" smtClean="0"/>
              <a:t>after</a:t>
            </a:r>
            <a:r>
              <a:rPr lang="fr-FR" dirty="0" smtClean="0"/>
              <a:t> WRC-15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e 63"/>
          <p:cNvGrpSpPr/>
          <p:nvPr/>
        </p:nvGrpSpPr>
        <p:grpSpPr>
          <a:xfrm>
            <a:off x="549872" y="1405034"/>
            <a:ext cx="8136756" cy="3760425"/>
            <a:chOff x="503622" y="132021"/>
            <a:chExt cx="8136756" cy="6562020"/>
          </a:xfrm>
        </p:grpSpPr>
        <p:cxnSp>
          <p:nvCxnSpPr>
            <p:cNvPr id="32" name="Connecteur droit avec flèche 31"/>
            <p:cNvCxnSpPr/>
            <p:nvPr/>
          </p:nvCxnSpPr>
          <p:spPr>
            <a:xfrm flipV="1">
              <a:off x="791506" y="132021"/>
              <a:ext cx="0" cy="619268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>
              <a:off x="791506" y="6324709"/>
              <a:ext cx="734481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ZoneTexte 6"/>
            <p:cNvSpPr txBox="1"/>
            <p:nvPr/>
          </p:nvSpPr>
          <p:spPr>
            <a:xfrm>
              <a:off x="532049" y="6324709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1980</a:t>
              </a:r>
              <a:endParaRPr lang="fr-FR" sz="1200" dirty="0"/>
            </a:p>
          </p:txBody>
        </p:sp>
        <p:sp>
          <p:nvSpPr>
            <p:cNvPr id="35" name="ZoneTexte 7"/>
            <p:cNvSpPr txBox="1"/>
            <p:nvPr/>
          </p:nvSpPr>
          <p:spPr>
            <a:xfrm>
              <a:off x="1943634" y="6324708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1990</a:t>
              </a:r>
              <a:endParaRPr lang="fr-FR" sz="1200" dirty="0"/>
            </a:p>
          </p:txBody>
        </p:sp>
        <p:sp>
          <p:nvSpPr>
            <p:cNvPr id="36" name="ZoneTexte 8"/>
            <p:cNvSpPr txBox="1"/>
            <p:nvPr/>
          </p:nvSpPr>
          <p:spPr>
            <a:xfrm>
              <a:off x="3412369" y="6324708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2000</a:t>
              </a:r>
              <a:endParaRPr lang="fr-FR" sz="1200" dirty="0"/>
            </a:p>
          </p:txBody>
        </p:sp>
        <p:sp>
          <p:nvSpPr>
            <p:cNvPr id="37" name="ZoneTexte 9"/>
            <p:cNvSpPr txBox="1"/>
            <p:nvPr/>
          </p:nvSpPr>
          <p:spPr>
            <a:xfrm>
              <a:off x="4852529" y="6324708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2010</a:t>
              </a:r>
              <a:endParaRPr lang="fr-FR" sz="1200" dirty="0"/>
            </a:p>
          </p:txBody>
        </p:sp>
        <p:sp>
          <p:nvSpPr>
            <p:cNvPr id="38" name="ZoneTexte 10"/>
            <p:cNvSpPr txBox="1"/>
            <p:nvPr/>
          </p:nvSpPr>
          <p:spPr>
            <a:xfrm>
              <a:off x="6293698" y="6324708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2020</a:t>
              </a:r>
              <a:endParaRPr lang="fr-FR" sz="1200" dirty="0"/>
            </a:p>
          </p:txBody>
        </p:sp>
        <p:sp>
          <p:nvSpPr>
            <p:cNvPr id="39" name="ZoneTexte 11"/>
            <p:cNvSpPr txBox="1"/>
            <p:nvPr/>
          </p:nvSpPr>
          <p:spPr>
            <a:xfrm>
              <a:off x="786835" y="256293"/>
              <a:ext cx="717632" cy="9130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400" dirty="0" smtClean="0"/>
                <a:t>Max.</a:t>
              </a:r>
            </a:p>
            <a:p>
              <a:r>
                <a:rPr lang="fr-FR" sz="1400" dirty="0" smtClean="0"/>
                <a:t>Bit rate</a:t>
              </a:r>
              <a:endParaRPr lang="fr-FR" sz="1400" dirty="0"/>
            </a:p>
          </p:txBody>
        </p:sp>
        <p:sp>
          <p:nvSpPr>
            <p:cNvPr id="40" name="Rectangle à coins arrondis 39"/>
            <p:cNvSpPr/>
            <p:nvPr/>
          </p:nvSpPr>
          <p:spPr>
            <a:xfrm>
              <a:off x="863514" y="5784701"/>
              <a:ext cx="2304000" cy="468000"/>
            </a:xfrm>
            <a:prstGeom prst="roundRect">
              <a:avLst>
                <a:gd name="adj" fmla="val 26955"/>
              </a:avLst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1G </a:t>
              </a:r>
              <a:r>
                <a:rPr lang="fr-FR" sz="1200" dirty="0" smtClean="0">
                  <a:solidFill>
                    <a:schemeClr val="tx1"/>
                  </a:solidFill>
                </a:rPr>
                <a:t>Analogue (</a:t>
              </a:r>
              <a:r>
                <a:rPr lang="fr-FR" sz="1200" dirty="0" err="1" smtClean="0">
                  <a:solidFill>
                    <a:schemeClr val="tx1"/>
                  </a:solidFill>
                </a:rPr>
                <a:t>voice</a:t>
              </a:r>
              <a:r>
                <a:rPr lang="fr-FR" sz="1200" dirty="0" smtClean="0">
                  <a:solidFill>
                    <a:schemeClr val="tx1"/>
                  </a:solidFill>
                </a:rPr>
                <a:t>)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2375682" y="5129148"/>
              <a:ext cx="5318699" cy="468000"/>
            </a:xfrm>
            <a:prstGeom prst="roundRect">
              <a:avLst>
                <a:gd name="adj" fmla="val 26955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GSM</a:t>
              </a:r>
            </a:p>
          </p:txBody>
        </p:sp>
        <p:sp>
          <p:nvSpPr>
            <p:cNvPr id="42" name="Rectangle à coins arrondis 41"/>
            <p:cNvSpPr/>
            <p:nvPr/>
          </p:nvSpPr>
          <p:spPr>
            <a:xfrm>
              <a:off x="3661796" y="4615567"/>
              <a:ext cx="4032585" cy="468000"/>
            </a:xfrm>
            <a:prstGeom prst="roundRect">
              <a:avLst>
                <a:gd name="adj" fmla="val 26955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GPRS</a:t>
              </a:r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4129848" y="4104134"/>
              <a:ext cx="3564533" cy="468000"/>
            </a:xfrm>
            <a:prstGeom prst="roundRect">
              <a:avLst>
                <a:gd name="adj" fmla="val 26955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EDGE</a:t>
              </a:r>
            </a:p>
          </p:txBody>
        </p:sp>
        <p:sp>
          <p:nvSpPr>
            <p:cNvPr id="44" name="Rectangle à coins arrondis 43"/>
            <p:cNvSpPr/>
            <p:nvPr/>
          </p:nvSpPr>
          <p:spPr>
            <a:xfrm>
              <a:off x="4129848" y="3408437"/>
              <a:ext cx="3564533" cy="468000"/>
            </a:xfrm>
            <a:prstGeom prst="roundRect">
              <a:avLst>
                <a:gd name="adj" fmla="val 26955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UMTS</a:t>
              </a:r>
            </a:p>
          </p:txBody>
        </p:sp>
        <p:sp>
          <p:nvSpPr>
            <p:cNvPr id="45" name="Rectangle à coins arrondis 44"/>
            <p:cNvSpPr/>
            <p:nvPr/>
          </p:nvSpPr>
          <p:spPr>
            <a:xfrm>
              <a:off x="4679938" y="2894856"/>
              <a:ext cx="3014443" cy="468000"/>
            </a:xfrm>
            <a:prstGeom prst="roundRect">
              <a:avLst>
                <a:gd name="adj" fmla="val 26955"/>
              </a:avLst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HSDPA</a:t>
              </a:r>
            </a:p>
          </p:txBody>
        </p:sp>
        <p:sp>
          <p:nvSpPr>
            <p:cNvPr id="46" name="Rectangle à coins arrondis 45"/>
            <p:cNvSpPr/>
            <p:nvPr/>
          </p:nvSpPr>
          <p:spPr>
            <a:xfrm>
              <a:off x="5101956" y="2040333"/>
              <a:ext cx="2592425" cy="468000"/>
            </a:xfrm>
            <a:prstGeom prst="roundRect">
              <a:avLst>
                <a:gd name="adj" fmla="val 26955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LTE</a:t>
              </a:r>
            </a:p>
          </p:txBody>
        </p:sp>
        <p:sp>
          <p:nvSpPr>
            <p:cNvPr id="47" name="Rectangle à coins arrondis 46"/>
            <p:cNvSpPr/>
            <p:nvPr/>
          </p:nvSpPr>
          <p:spPr>
            <a:xfrm>
              <a:off x="5544034" y="1212141"/>
              <a:ext cx="2150347" cy="468000"/>
            </a:xfrm>
            <a:prstGeom prst="roundRect">
              <a:avLst>
                <a:gd name="adj" fmla="val 26955"/>
              </a:avLst>
            </a:prstGeom>
            <a:gradFill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2">
                  <a:shade val="95000"/>
                  <a:satMod val="10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LTE-Advanced</a:t>
              </a:r>
            </a:p>
          </p:txBody>
        </p:sp>
        <p:sp>
          <p:nvSpPr>
            <p:cNvPr id="48" name="Rectangle à coins arrondis 47"/>
            <p:cNvSpPr/>
            <p:nvPr/>
          </p:nvSpPr>
          <p:spPr>
            <a:xfrm>
              <a:off x="6552146" y="348045"/>
              <a:ext cx="1142235" cy="468000"/>
            </a:xfrm>
            <a:prstGeom prst="roundRect">
              <a:avLst>
                <a:gd name="adj" fmla="val 26955"/>
              </a:avLst>
            </a:prstGeom>
            <a:solidFill>
              <a:srgbClr val="00B05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1" dirty="0" smtClean="0">
                  <a:solidFill>
                    <a:schemeClr val="tx1"/>
                  </a:solidFill>
                </a:rPr>
                <a:t>5G</a:t>
              </a:r>
              <a:r>
                <a:rPr lang="fr-FR" sz="1200" b="1" dirty="0">
                  <a:solidFill>
                    <a:schemeClr val="tx1"/>
                  </a:solidFill>
                </a:rPr>
                <a:t> </a:t>
              </a:r>
              <a:r>
                <a:rPr lang="fr-FR" sz="1200" b="1" dirty="0" smtClean="0">
                  <a:solidFill>
                    <a:schemeClr val="tx1"/>
                  </a:solidFill>
                </a:rPr>
                <a:t>?</a:t>
              </a:r>
              <a:endParaRPr lang="fr-FR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9" name="ZoneTexte 21"/>
            <p:cNvSpPr txBox="1"/>
            <p:nvPr/>
          </p:nvSpPr>
          <p:spPr>
            <a:xfrm>
              <a:off x="7776378" y="5225514"/>
              <a:ext cx="68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9 Kbit/s</a:t>
              </a:r>
              <a:endParaRPr lang="fr-FR" sz="1200" dirty="0"/>
            </a:p>
          </p:txBody>
        </p:sp>
        <p:sp>
          <p:nvSpPr>
            <p:cNvPr id="50" name="ZoneTexte 22"/>
            <p:cNvSpPr txBox="1"/>
            <p:nvPr/>
          </p:nvSpPr>
          <p:spPr>
            <a:xfrm>
              <a:off x="7776378" y="4710920"/>
              <a:ext cx="75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54 Kbit/s</a:t>
              </a:r>
              <a:endParaRPr lang="fr-FR" sz="1200" dirty="0"/>
            </a:p>
          </p:txBody>
        </p:sp>
        <p:sp>
          <p:nvSpPr>
            <p:cNvPr id="51" name="ZoneTexte 23"/>
            <p:cNvSpPr txBox="1"/>
            <p:nvPr/>
          </p:nvSpPr>
          <p:spPr>
            <a:xfrm>
              <a:off x="7776378" y="4202404"/>
              <a:ext cx="82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384 Kbit/s</a:t>
              </a:r>
              <a:endParaRPr lang="fr-FR" sz="1200" dirty="0"/>
            </a:p>
          </p:txBody>
        </p:sp>
        <p:sp>
          <p:nvSpPr>
            <p:cNvPr id="52" name="ZoneTexte 24"/>
            <p:cNvSpPr txBox="1"/>
            <p:nvPr/>
          </p:nvSpPr>
          <p:spPr>
            <a:xfrm>
              <a:off x="7776378" y="3503937"/>
              <a:ext cx="72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/>
                <a:t>5</a:t>
              </a:r>
              <a:r>
                <a:rPr lang="fr-FR" sz="1200" dirty="0" smtClean="0"/>
                <a:t> </a:t>
              </a:r>
              <a:r>
                <a:rPr lang="fr-FR" sz="1200" dirty="0"/>
                <a:t>M</a:t>
              </a:r>
              <a:r>
                <a:rPr lang="fr-FR" sz="1200" dirty="0" smtClean="0"/>
                <a:t>bit/s</a:t>
              </a:r>
              <a:endParaRPr lang="fr-FR" sz="1200" dirty="0"/>
            </a:p>
          </p:txBody>
        </p:sp>
        <p:sp>
          <p:nvSpPr>
            <p:cNvPr id="53" name="ZoneTexte 25"/>
            <p:cNvSpPr txBox="1"/>
            <p:nvPr/>
          </p:nvSpPr>
          <p:spPr>
            <a:xfrm>
              <a:off x="7776378" y="2990256"/>
              <a:ext cx="79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42 Mbit/s</a:t>
              </a:r>
              <a:endParaRPr lang="fr-FR" sz="1200" dirty="0"/>
            </a:p>
          </p:txBody>
        </p:sp>
        <p:sp>
          <p:nvSpPr>
            <p:cNvPr id="54" name="ZoneTexte 26"/>
            <p:cNvSpPr txBox="1"/>
            <p:nvPr/>
          </p:nvSpPr>
          <p:spPr>
            <a:xfrm>
              <a:off x="7776378" y="2123570"/>
              <a:ext cx="86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150 Mbit/s</a:t>
              </a:r>
              <a:endParaRPr lang="fr-FR" sz="1200" dirty="0"/>
            </a:p>
          </p:txBody>
        </p:sp>
        <p:sp>
          <p:nvSpPr>
            <p:cNvPr id="55" name="ZoneTexte 27"/>
            <p:cNvSpPr txBox="1"/>
            <p:nvPr/>
          </p:nvSpPr>
          <p:spPr>
            <a:xfrm>
              <a:off x="7776378" y="1307541"/>
              <a:ext cx="68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/>
                <a:t>1</a:t>
              </a:r>
              <a:r>
                <a:rPr lang="fr-FR" sz="1200" dirty="0" smtClean="0"/>
                <a:t> </a:t>
              </a:r>
              <a:r>
                <a:rPr lang="fr-FR" sz="1200" dirty="0"/>
                <a:t>G</a:t>
              </a:r>
              <a:r>
                <a:rPr lang="fr-FR" sz="1200" dirty="0" smtClean="0"/>
                <a:t>bit/s</a:t>
              </a:r>
              <a:endParaRPr lang="fr-FR" sz="1200" dirty="0"/>
            </a:p>
          </p:txBody>
        </p:sp>
        <p:sp>
          <p:nvSpPr>
            <p:cNvPr id="56" name="ZoneTexte 28"/>
            <p:cNvSpPr txBox="1"/>
            <p:nvPr/>
          </p:nvSpPr>
          <p:spPr>
            <a:xfrm>
              <a:off x="7776378" y="443445"/>
              <a:ext cx="86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10 Gbit/s ?</a:t>
              </a:r>
              <a:endParaRPr lang="fr-FR" sz="1200" dirty="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1979574" y="2894856"/>
              <a:ext cx="1332000" cy="90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dirty="0"/>
                <a:t>900 MHz</a:t>
              </a:r>
            </a:p>
            <a:p>
              <a:pPr algn="ctr"/>
              <a:r>
                <a:rPr lang="fr-FR" sz="1400" dirty="0" smtClean="0"/>
                <a:t>2100 MHz</a:t>
              </a:r>
              <a:endParaRPr lang="fr-FR" sz="1400" dirty="0"/>
            </a:p>
          </p:txBody>
        </p:sp>
        <p:sp>
          <p:nvSpPr>
            <p:cNvPr id="58" name="Ellipse 57"/>
            <p:cNvSpPr/>
            <p:nvPr/>
          </p:nvSpPr>
          <p:spPr>
            <a:xfrm>
              <a:off x="1979574" y="4044341"/>
              <a:ext cx="1332000" cy="9000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dirty="0"/>
                <a:t>900 MHz</a:t>
              </a:r>
            </a:p>
            <a:p>
              <a:pPr algn="ctr"/>
              <a:r>
                <a:rPr lang="fr-FR" sz="1400" dirty="0"/>
                <a:t>1800 MHz</a:t>
              </a:r>
            </a:p>
          </p:txBody>
        </p:sp>
        <p:sp>
          <p:nvSpPr>
            <p:cNvPr id="59" name="Ellipse 58"/>
            <p:cNvSpPr/>
            <p:nvPr/>
          </p:nvSpPr>
          <p:spPr>
            <a:xfrm>
              <a:off x="1979574" y="1788205"/>
              <a:ext cx="1332000" cy="9000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dirty="0"/>
                <a:t>800 MHz</a:t>
              </a:r>
            </a:p>
            <a:p>
              <a:pPr algn="ctr"/>
              <a:r>
                <a:rPr lang="fr-FR" sz="1400" dirty="0"/>
                <a:t>1800 MHz</a:t>
              </a:r>
            </a:p>
            <a:p>
              <a:pPr algn="ctr"/>
              <a:r>
                <a:rPr lang="fr-FR" sz="1400" dirty="0" smtClean="0"/>
                <a:t>2.6 </a:t>
              </a:r>
              <a:r>
                <a:rPr lang="fr-FR" sz="1400" dirty="0"/>
                <a:t>GHz</a:t>
              </a:r>
            </a:p>
          </p:txBody>
        </p:sp>
        <p:sp>
          <p:nvSpPr>
            <p:cNvPr id="60" name="ZoneTexte 32"/>
            <p:cNvSpPr txBox="1"/>
            <p:nvPr/>
          </p:nvSpPr>
          <p:spPr>
            <a:xfrm>
              <a:off x="7272226" y="6036678"/>
              <a:ext cx="566245" cy="5370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400" dirty="0" err="1" smtClean="0"/>
                <a:t>Years</a:t>
              </a:r>
              <a:endParaRPr lang="fr-FR" sz="1400" dirty="0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03622" y="4044341"/>
              <a:ext cx="1332000" cy="9000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b="1" dirty="0" smtClean="0"/>
                <a:t>2G</a:t>
              </a:r>
              <a:endParaRPr lang="fr-FR" sz="2400" b="1" dirty="0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03622" y="2904429"/>
              <a:ext cx="1332000" cy="900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b="1" dirty="0"/>
                <a:t>3G</a:t>
              </a:r>
            </a:p>
          </p:txBody>
        </p:sp>
        <p:sp>
          <p:nvSpPr>
            <p:cNvPr id="63" name="Ellipse 62"/>
            <p:cNvSpPr/>
            <p:nvPr/>
          </p:nvSpPr>
          <p:spPr>
            <a:xfrm>
              <a:off x="503622" y="1788205"/>
              <a:ext cx="1332000" cy="9000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b="1" dirty="0"/>
                <a:t>4G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From</a:t>
            </a:r>
            <a:r>
              <a:rPr lang="fr-FR" dirty="0" smtClean="0"/>
              <a:t> 1G to 5G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218513"/>
            <a:ext cx="8229600" cy="330750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49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What about 5G ?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11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200150"/>
            <a:ext cx="8424936" cy="33836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238222"/>
            <a:ext cx="8229600" cy="33075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5G could be used in 4G spectrum under technology neutral policy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… but some </a:t>
            </a:r>
            <a:r>
              <a:rPr lang="en-US" dirty="0"/>
              <a:t>5G features may </a:t>
            </a:r>
            <a:r>
              <a:rPr lang="en-US" dirty="0" smtClean="0"/>
              <a:t>significantly impact spectrum policy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of </a:t>
            </a:r>
            <a:r>
              <a:rPr lang="en-US" b="1" dirty="0" smtClean="0"/>
              <a:t>wider bandwidth </a:t>
            </a:r>
            <a:r>
              <a:rPr lang="en-US" dirty="0" smtClean="0"/>
              <a:t>and </a:t>
            </a:r>
            <a:r>
              <a:rPr lang="en-US" b="1" dirty="0" smtClean="0"/>
              <a:t>higher spectrum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Better </a:t>
            </a:r>
            <a:r>
              <a:rPr lang="en-US" b="1" dirty="0" smtClean="0"/>
              <a:t>adjacent band performance</a:t>
            </a:r>
            <a:r>
              <a:rPr lang="en-US" dirty="0" smtClean="0"/>
              <a:t>, </a:t>
            </a:r>
            <a:r>
              <a:rPr lang="en-US" b="1" dirty="0" smtClean="0"/>
              <a:t>sharing mechanism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/>
              <a:t>Small cells 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/>
              <a:t>Blurring the distinction between access and backhauling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Activities to support an agenda item for bands &gt; 6 GHz at WRC-19</a:t>
            </a:r>
            <a:r>
              <a:rPr lang="en-US" dirty="0"/>
              <a:t> </a:t>
            </a:r>
            <a:r>
              <a:rPr lang="en-US" dirty="0" smtClean="0"/>
              <a:t>… and 5G is part of the new ECC strategic plan !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/>
          </a:p>
          <a:p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55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/>
            <a:endParaRPr lang="en-GB" dirty="0"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295400" y="2474119"/>
            <a:ext cx="7620000" cy="1393775"/>
          </a:xfrm>
        </p:spPr>
        <p:txBody>
          <a:bodyPr/>
          <a:lstStyle/>
          <a:p>
            <a:r>
              <a:rPr lang="da-DK" sz="3200" i="1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Thanks ...</a:t>
            </a:r>
          </a:p>
          <a:p>
            <a:endParaRPr lang="da-DK" sz="3200" dirty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  <a:p>
            <a:endParaRPr lang="da-DK" sz="3200" dirty="0" smtClean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  <a:p>
            <a:endParaRPr lang="da-DK" sz="3200" dirty="0" smtClean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8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Spectrum management in Europe: 3 institutions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1</a:t>
            </a:fld>
            <a:endParaRPr lang="en-US">
              <a:solidFill>
                <a:srgbClr val="887F6E"/>
              </a:solidFill>
            </a:endParaRPr>
          </a:p>
        </p:txBody>
      </p:sp>
      <p:pic>
        <p:nvPicPr>
          <p:cNvPr id="29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2" t="19727" r="10429" b="8659"/>
          <a:stretch>
            <a:fillRect/>
          </a:stretch>
        </p:blipFill>
        <p:spPr bwMode="auto">
          <a:xfrm>
            <a:off x="2195736" y="1599642"/>
            <a:ext cx="4870808" cy="291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Straight Arrow Connector 11"/>
          <p:cNvCxnSpPr/>
          <p:nvPr/>
        </p:nvCxnSpPr>
        <p:spPr bwMode="auto">
          <a:xfrm>
            <a:off x="6876256" y="2355726"/>
            <a:ext cx="749822" cy="32774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1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078" y="2683472"/>
            <a:ext cx="1048986" cy="643492"/>
          </a:xfrm>
          <a:prstGeom prst="rect">
            <a:avLst/>
          </a:prstGeom>
        </p:spPr>
      </p:pic>
      <p:cxnSp>
        <p:nvCxnSpPr>
          <p:cNvPr id="35" name="Straight Arrow Connector 11"/>
          <p:cNvCxnSpPr/>
          <p:nvPr/>
        </p:nvCxnSpPr>
        <p:spPr bwMode="auto">
          <a:xfrm flipH="1">
            <a:off x="1403648" y="2355726"/>
            <a:ext cx="792088" cy="5400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ZoneTexte 31"/>
          <p:cNvSpPr txBox="1"/>
          <p:nvPr/>
        </p:nvSpPr>
        <p:spPr>
          <a:xfrm>
            <a:off x="457200" y="3003799"/>
            <a:ext cx="245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Council of the EU</a:t>
            </a:r>
          </a:p>
          <a:p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Parliament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4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507615" y="627534"/>
            <a:ext cx="8229600" cy="514350"/>
          </a:xfrm>
        </p:spPr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Harmonisation process within CEPT and EU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2</a:t>
            </a:fld>
            <a:endParaRPr lang="en-US">
              <a:solidFill>
                <a:srgbClr val="887F6E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0" y="1098983"/>
            <a:ext cx="9036496" cy="3884502"/>
            <a:chOff x="442913" y="1329334"/>
            <a:chExt cx="8494038" cy="5179336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 rot="16200000">
              <a:off x="6271900" y="803431"/>
              <a:ext cx="1066959" cy="38730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fr-FR" altLang="fr-FR" sz="2000" dirty="0" smtClean="0">
                <a:solidFill>
                  <a:srgbClr val="000099"/>
                </a:solidFill>
              </a:endParaRPr>
            </a:p>
            <a:p>
              <a:pPr algn="ctr" eaLnBrk="1" hangingPunct="1"/>
              <a:r>
                <a:rPr lang="fr-FR" altLang="fr-FR" sz="2000" dirty="0" smtClean="0">
                  <a:solidFill>
                    <a:srgbClr val="000099"/>
                  </a:solidFill>
                </a:rPr>
                <a:t>Spectrum Policy </a:t>
              </a:r>
              <a:r>
                <a:rPr lang="fr-FR" altLang="fr-FR" sz="2000" dirty="0" err="1" smtClean="0">
                  <a:solidFill>
                    <a:srgbClr val="000099"/>
                  </a:solidFill>
                </a:rPr>
                <a:t>Strategy</a:t>
              </a:r>
              <a:endParaRPr lang="fr-FR" altLang="fr-FR" sz="2000" dirty="0">
                <a:solidFill>
                  <a:srgbClr val="000099"/>
                </a:solidFill>
              </a:endParaRPr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2466345" y="4197403"/>
              <a:ext cx="1366838" cy="450851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altLang="fr-FR" sz="2000" dirty="0" smtClean="0">
                  <a:solidFill>
                    <a:srgbClr val="000099"/>
                  </a:solidFill>
                </a:rPr>
                <a:t>ECC</a:t>
              </a:r>
              <a:r>
                <a:rPr lang="fr-FR" altLang="fr-FR" sz="1800" dirty="0" smtClean="0">
                  <a:solidFill>
                    <a:srgbClr val="000099"/>
                  </a:solidFill>
                </a:rPr>
                <a:t> </a:t>
              </a:r>
              <a:endParaRPr lang="fr-FR" altLang="fr-FR" sz="1800" dirty="0">
                <a:solidFill>
                  <a:srgbClr val="000099"/>
                </a:solidFill>
              </a:endParaRPr>
            </a:p>
          </p:txBody>
        </p:sp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5975785" y="5467507"/>
              <a:ext cx="1073150" cy="327025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altLang="fr-FR" sz="2000" dirty="0">
                  <a:solidFill>
                    <a:schemeClr val="bg1"/>
                  </a:solidFill>
                </a:rPr>
                <a:t>RSCOM</a:t>
              </a:r>
              <a:r>
                <a:rPr lang="fr-FR" altLang="fr-FR" sz="1800" dirty="0">
                  <a:solidFill>
                    <a:srgbClr val="000099"/>
                  </a:solidFill>
                </a:rPr>
                <a:t> </a:t>
              </a: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5360879" y="4080507"/>
              <a:ext cx="1441450" cy="628651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altLang="fr-FR" sz="2000" dirty="0">
                  <a:solidFill>
                    <a:schemeClr val="bg1"/>
                  </a:solidFill>
                </a:rPr>
                <a:t>Commission</a:t>
              </a:r>
              <a:r>
                <a:rPr lang="fr-FR" altLang="fr-FR" sz="18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5722209" y="2372486"/>
              <a:ext cx="2160240" cy="327025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altLang="fr-FR" sz="2000" dirty="0" smtClean="0">
                  <a:solidFill>
                    <a:schemeClr val="bg1"/>
                  </a:solidFill>
                </a:rPr>
                <a:t>RSPG opinions</a:t>
              </a:r>
              <a:r>
                <a:rPr lang="fr-FR" altLang="fr-FR" sz="1800" dirty="0" smtClean="0">
                  <a:solidFill>
                    <a:srgbClr val="000099"/>
                  </a:solidFill>
                </a:rPr>
                <a:t> </a:t>
              </a:r>
              <a:endParaRPr lang="fr-FR" altLang="fr-FR" sz="1800" dirty="0">
                <a:solidFill>
                  <a:srgbClr val="000099"/>
                </a:solidFill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825769" y="4422829"/>
              <a:ext cx="1535112" cy="0"/>
            </a:xfrm>
            <a:prstGeom prst="line">
              <a:avLst/>
            </a:prstGeom>
            <a:noFill/>
            <a:ln w="38100">
              <a:solidFill>
                <a:srgbClr val="EDBB3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6512003" y="4709158"/>
              <a:ext cx="0" cy="776288"/>
            </a:xfrm>
            <a:prstGeom prst="line">
              <a:avLst/>
            </a:prstGeom>
            <a:noFill/>
            <a:ln w="38100">
              <a:solidFill>
                <a:srgbClr val="EDBB3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H="1" flipV="1">
              <a:off x="3251379" y="4709157"/>
              <a:ext cx="385476" cy="489655"/>
            </a:xfrm>
            <a:prstGeom prst="line">
              <a:avLst/>
            </a:prstGeom>
            <a:noFill/>
            <a:ln w="38100">
              <a:solidFill>
                <a:srgbClr val="EDBB3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 rot="16200000">
              <a:off x="2657685" y="2348383"/>
              <a:ext cx="656591" cy="3025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altLang="fr-FR" sz="2000" dirty="0" smtClean="0">
                  <a:solidFill>
                    <a:srgbClr val="000099"/>
                  </a:solidFill>
                </a:rPr>
                <a:t>ECC </a:t>
              </a:r>
              <a:r>
                <a:rPr lang="fr-FR" altLang="fr-FR" sz="2000" dirty="0" err="1" smtClean="0">
                  <a:solidFill>
                    <a:srgbClr val="000099"/>
                  </a:solidFill>
                </a:rPr>
                <a:t>Decision</a:t>
              </a:r>
              <a:endParaRPr lang="fr-FR" altLang="fr-FR" sz="2000" dirty="0">
                <a:solidFill>
                  <a:srgbClr val="000099"/>
                </a:solidFill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 rot="16200000">
              <a:off x="5995988" y="3430587"/>
              <a:ext cx="4587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GB" altLang="fr-FR" sz="1800" b="1">
                <a:solidFill>
                  <a:srgbClr val="000099"/>
                </a:solidFill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6833513" y="4408803"/>
              <a:ext cx="374650" cy="0"/>
            </a:xfrm>
            <a:prstGeom prst="line">
              <a:avLst/>
            </a:prstGeom>
            <a:noFill/>
            <a:ln w="38100">
              <a:solidFill>
                <a:srgbClr val="EDBB3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 rot="16200000">
              <a:off x="7650599" y="3450747"/>
              <a:ext cx="656591" cy="191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altLang="fr-FR" sz="2000" dirty="0" smtClean="0">
                  <a:solidFill>
                    <a:srgbClr val="000099"/>
                  </a:solidFill>
                </a:rPr>
                <a:t>EC </a:t>
              </a:r>
              <a:r>
                <a:rPr lang="fr-FR" altLang="fr-FR" sz="2000" dirty="0" err="1">
                  <a:solidFill>
                    <a:srgbClr val="000099"/>
                  </a:solidFill>
                </a:rPr>
                <a:t>Decisions</a:t>
              </a:r>
              <a:endParaRPr lang="fr-FR" altLang="fr-FR" sz="2000" dirty="0">
                <a:solidFill>
                  <a:srgbClr val="000099"/>
                </a:solidFill>
              </a:endParaRP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6501030" y="3455033"/>
              <a:ext cx="0" cy="661988"/>
            </a:xfrm>
            <a:prstGeom prst="line">
              <a:avLst/>
            </a:prstGeom>
            <a:noFill/>
            <a:ln w="38100">
              <a:solidFill>
                <a:srgbClr val="EDBB3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AutoShape 16"/>
            <p:cNvSpPr>
              <a:spLocks noChangeArrowheads="1"/>
            </p:cNvSpPr>
            <p:nvPr/>
          </p:nvSpPr>
          <p:spPr bwMode="auto">
            <a:xfrm>
              <a:off x="3117390" y="5198813"/>
              <a:ext cx="1185862" cy="327025"/>
            </a:xfrm>
            <a:prstGeom prst="roundRect">
              <a:avLst>
                <a:gd name="adj" fmla="val 16667"/>
              </a:avLst>
            </a:prstGeom>
            <a:solidFill>
              <a:srgbClr val="F2EC00"/>
            </a:solidFill>
            <a:ln w="9525">
              <a:solidFill>
                <a:srgbClr val="F2E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altLang="fr-FR" sz="1800" b="1" dirty="0" err="1">
                  <a:solidFill>
                    <a:srgbClr val="000099"/>
                  </a:solidFill>
                </a:rPr>
                <a:t>Industry</a:t>
              </a:r>
              <a:r>
                <a:rPr lang="fr-FR" altLang="fr-FR" sz="1800" dirty="0">
                  <a:solidFill>
                    <a:srgbClr val="000099"/>
                  </a:solidFill>
                </a:rPr>
                <a:t> 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444500" y="3384550"/>
              <a:ext cx="8477250" cy="2705100"/>
            </a:xfrm>
            <a:prstGeom prst="rect">
              <a:avLst/>
            </a:prstGeom>
            <a:noFill/>
            <a:ln w="50800">
              <a:solidFill>
                <a:srgbClr val="00008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 rot="16200000">
              <a:off x="1162416" y="5214651"/>
              <a:ext cx="574516" cy="2013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altLang="fr-FR" sz="1600" b="1" dirty="0">
                  <a:solidFill>
                    <a:srgbClr val="000099"/>
                  </a:solidFill>
                </a:rPr>
                <a:t>Spectrum </a:t>
              </a:r>
              <a:r>
                <a:rPr lang="fr-FR" altLang="fr-FR" sz="1600" b="1" dirty="0" err="1">
                  <a:solidFill>
                    <a:srgbClr val="000099"/>
                  </a:solidFill>
                </a:rPr>
                <a:t>Decision</a:t>
              </a:r>
              <a:r>
                <a:rPr lang="fr-FR" altLang="fr-FR" sz="1600" b="1" dirty="0">
                  <a:solidFill>
                    <a:srgbClr val="000099"/>
                  </a:solidFill>
                </a:rPr>
                <a:t> 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5271739" y="2178593"/>
              <a:ext cx="3154363" cy="1108075"/>
            </a:xfrm>
            <a:prstGeom prst="rect">
              <a:avLst/>
            </a:prstGeom>
            <a:noFill/>
            <a:ln w="50800">
              <a:solidFill>
                <a:srgbClr val="00008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 rot="16200000">
              <a:off x="4252647" y="3218494"/>
              <a:ext cx="492443" cy="172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altLang="fr-FR" sz="1200" b="1" dirty="0">
                  <a:solidFill>
                    <a:srgbClr val="000099"/>
                  </a:solidFill>
                </a:rPr>
                <a:t>EC mandates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 rot="16200000">
              <a:off x="4129583" y="3943510"/>
              <a:ext cx="492443" cy="172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altLang="fr-FR" sz="1200" b="1" dirty="0">
                  <a:solidFill>
                    <a:srgbClr val="000099"/>
                  </a:solidFill>
                </a:rPr>
                <a:t>CEPT </a:t>
              </a:r>
              <a:r>
                <a:rPr lang="fr-FR" altLang="fr-FR" sz="1200" b="1" dirty="0" smtClean="0">
                  <a:solidFill>
                    <a:srgbClr val="000099"/>
                  </a:solidFill>
                </a:rPr>
                <a:t>Reports</a:t>
              </a:r>
              <a:endParaRPr lang="fr-FR" altLang="fr-FR" sz="1200" b="1" dirty="0">
                <a:solidFill>
                  <a:srgbClr val="000099"/>
                </a:solidFill>
              </a:endParaRPr>
            </a:p>
          </p:txBody>
        </p:sp>
        <p:sp>
          <p:nvSpPr>
            <p:cNvPr id="28" name="AutoShape 7"/>
            <p:cNvSpPr>
              <a:spLocks noChangeArrowheads="1"/>
            </p:cNvSpPr>
            <p:nvPr/>
          </p:nvSpPr>
          <p:spPr bwMode="auto">
            <a:xfrm>
              <a:off x="5048721" y="1329334"/>
              <a:ext cx="3600400" cy="797917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fr-FR" altLang="fr-FR" sz="2000" dirty="0" smtClean="0">
                  <a:solidFill>
                    <a:schemeClr val="bg1"/>
                  </a:solidFill>
                </a:rPr>
                <a:t>RSPP</a:t>
              </a:r>
              <a:r>
                <a:rPr lang="fr-FR" altLang="fr-FR" sz="1800" dirty="0" smtClean="0">
                  <a:solidFill>
                    <a:schemeClr val="bg1"/>
                  </a:solidFill>
                </a:rPr>
                <a:t> </a:t>
              </a:r>
              <a:r>
                <a:rPr lang="fr-FR" altLang="fr-FR" sz="1800" dirty="0">
                  <a:solidFill>
                    <a:schemeClr val="bg1"/>
                  </a:solidFill>
                </a:rPr>
                <a:t>Radio </a:t>
              </a:r>
              <a:r>
                <a:rPr lang="fr-FR" altLang="fr-FR" sz="1800" dirty="0" smtClean="0">
                  <a:solidFill>
                    <a:schemeClr val="bg1"/>
                  </a:solidFill>
                </a:rPr>
                <a:t>Spectrum Policy </a:t>
              </a:r>
            </a:p>
            <a:p>
              <a:pPr algn="ctr" eaLnBrk="1" hangingPunct="1"/>
              <a:r>
                <a:rPr lang="fr-FR" altLang="fr-FR" sz="1800" dirty="0" smtClean="0">
                  <a:solidFill>
                    <a:schemeClr val="bg1"/>
                  </a:solidFill>
                </a:rPr>
                <a:t>Program  </a:t>
              </a:r>
              <a:r>
                <a:rPr lang="fr-FR" altLang="fr-FR" sz="1800" dirty="0">
                  <a:solidFill>
                    <a:schemeClr val="bg1"/>
                  </a:solidFill>
                </a:rPr>
                <a:t>EU DEC 243/2012/UE</a:t>
              </a:r>
            </a:p>
          </p:txBody>
        </p:sp>
      </p:grp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193351" y="3893731"/>
            <a:ext cx="2362425" cy="65886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2000" dirty="0" smtClean="0">
                <a:solidFill>
                  <a:srgbClr val="000099"/>
                </a:solidFill>
              </a:rPr>
              <a:t>CPG</a:t>
            </a:r>
          </a:p>
          <a:p>
            <a:pPr algn="ctr" eaLnBrk="1" hangingPunct="1"/>
            <a:r>
              <a:rPr lang="fr-FR" altLang="fr-FR" sz="2000" dirty="0" smtClean="0">
                <a:solidFill>
                  <a:srgbClr val="000099"/>
                </a:solidFill>
              </a:rPr>
              <a:t>WRC-15 </a:t>
            </a:r>
            <a:r>
              <a:rPr lang="fr-FR" altLang="fr-FR" sz="2000" dirty="0" err="1" smtClean="0">
                <a:solidFill>
                  <a:srgbClr val="000099"/>
                </a:solidFill>
              </a:rPr>
              <a:t>preparation</a:t>
            </a:r>
            <a:endParaRPr lang="fr-FR" altLang="fr-FR" sz="1800" dirty="0">
              <a:solidFill>
                <a:srgbClr val="000099"/>
              </a:solidFill>
            </a:endParaRP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 flipV="1">
            <a:off x="1264790" y="3588171"/>
            <a:ext cx="1027523" cy="302619"/>
          </a:xfrm>
          <a:prstGeom prst="line">
            <a:avLst/>
          </a:prstGeom>
          <a:noFill/>
          <a:ln w="38100">
            <a:solidFill>
              <a:srgbClr val="EDBB3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3" name="Connecteur droit 2"/>
          <p:cNvCxnSpPr/>
          <p:nvPr/>
        </p:nvCxnSpPr>
        <p:spPr>
          <a:xfrm>
            <a:off x="4722658" y="1398202"/>
            <a:ext cx="0" cy="3007646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23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ECC harmonises spectrum for mobile broadband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3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200150"/>
            <a:ext cx="8424936" cy="33836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b="1" dirty="0" smtClean="0"/>
              <a:t>Nine frequency bands </a:t>
            </a:r>
            <a:r>
              <a:rPr lang="en-GB" dirty="0" smtClean="0"/>
              <a:t>harmonised for mobile broadband (</a:t>
            </a:r>
            <a:r>
              <a:rPr lang="en-GB" b="1" dirty="0" smtClean="0"/>
              <a:t>4G</a:t>
            </a:r>
            <a:r>
              <a:rPr lang="en-GB" dirty="0" smtClean="0"/>
              <a:t>) through ECC Decisions </a:t>
            </a:r>
          </a:p>
          <a:p>
            <a:pPr lvl="1"/>
            <a:r>
              <a:rPr lang="en-GB" b="1" dirty="0" smtClean="0"/>
              <a:t>ECC decisions </a:t>
            </a:r>
            <a:r>
              <a:rPr lang="en-GB" dirty="0" smtClean="0"/>
              <a:t>for mobile broadband are </a:t>
            </a:r>
            <a:r>
              <a:rPr lang="en-GB" b="1" dirty="0" smtClean="0"/>
              <a:t>technology neutral </a:t>
            </a:r>
            <a:r>
              <a:rPr lang="en-GB" dirty="0" smtClean="0"/>
              <a:t>(</a:t>
            </a:r>
            <a:r>
              <a:rPr lang="en-GB" dirty="0" err="1" smtClean="0"/>
              <a:t>ie</a:t>
            </a:r>
            <a:r>
              <a:rPr lang="en-GB" dirty="0" smtClean="0"/>
              <a:t>, not only “4G”)</a:t>
            </a:r>
          </a:p>
          <a:p>
            <a:pPr lvl="2"/>
            <a:r>
              <a:rPr lang="en-GB" dirty="0" smtClean="0"/>
              <a:t>Use of the “</a:t>
            </a:r>
            <a:r>
              <a:rPr lang="en-GB" b="1" dirty="0" smtClean="0"/>
              <a:t>Block Edge Mask</a:t>
            </a:r>
            <a:r>
              <a:rPr lang="en-GB" dirty="0" smtClean="0"/>
              <a:t>” concept to define technology neutral conditions </a:t>
            </a:r>
          </a:p>
          <a:p>
            <a:pPr lvl="2"/>
            <a:r>
              <a:rPr lang="en-GB" dirty="0" smtClean="0"/>
              <a:t>For 900 and 1800 MHz band, the ECC decisions have listed technology which can be implemented (GSM, UMTS, </a:t>
            </a:r>
            <a:r>
              <a:rPr lang="en-GB" dirty="0" err="1" smtClean="0"/>
              <a:t>WiMax</a:t>
            </a:r>
            <a:r>
              <a:rPr lang="en-GB" dirty="0" smtClean="0"/>
              <a:t>, LTE)</a:t>
            </a:r>
          </a:p>
          <a:p>
            <a:pPr lvl="1"/>
            <a:r>
              <a:rPr lang="en-GB" dirty="0" smtClean="0"/>
              <a:t>European harmonisation is not sufficient </a:t>
            </a:r>
          </a:p>
          <a:p>
            <a:pPr lvl="2"/>
            <a:r>
              <a:rPr lang="en-GB" dirty="0" smtClean="0"/>
              <a:t>Role of “</a:t>
            </a:r>
            <a:r>
              <a:rPr lang="en-GB" b="1" dirty="0" smtClean="0"/>
              <a:t>IMT</a:t>
            </a:r>
            <a:r>
              <a:rPr lang="en-GB" dirty="0" smtClean="0"/>
              <a:t> identification” in the ITU Radio Regulations (RR)</a:t>
            </a:r>
          </a:p>
          <a:p>
            <a:pPr lvl="2"/>
            <a:r>
              <a:rPr lang="en-GB" dirty="0" smtClean="0"/>
              <a:t>ECC prepares WRC-15: opportunity for </a:t>
            </a:r>
            <a:r>
              <a:rPr lang="en-GB" b="1" dirty="0" smtClean="0"/>
              <a:t>more spectrum, more harmonisation for 4G</a:t>
            </a:r>
          </a:p>
          <a:p>
            <a:pPr marL="0" lvl="1" indent="0">
              <a:buNone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4530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518864" y="659046"/>
            <a:ext cx="8229600" cy="514350"/>
          </a:xfrm>
        </p:spPr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Frequency bands already harmonised for mobile broadband</a:t>
            </a:r>
          </a:p>
        </p:txBody>
      </p:sp>
      <p:sp>
        <p:nvSpPr>
          <p:cNvPr id="4099" name="Date Placeholder 4"/>
          <p:cNvSpPr>
            <a:spLocks noGrp="1"/>
          </p:cNvSpPr>
          <p:nvPr>
            <p:ph type="dt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mtClean="0">
                <a:solidFill>
                  <a:srgbClr val="887F6E"/>
                </a:solidFill>
              </a:rPr>
              <a:t>Footer - add copy here</a:t>
            </a:r>
            <a:endParaRPr lang="en-US" smtClean="0">
              <a:solidFill>
                <a:srgbClr val="887F6E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4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3528" y="1059582"/>
            <a:ext cx="8424936" cy="33836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da-DK" sz="1400" b="1" dirty="0" smtClean="0"/>
          </a:p>
          <a:p>
            <a:pPr lvl="1">
              <a:buFont typeface="Arial" pitchFamily="34" charset="0"/>
              <a:buChar char="•"/>
            </a:pPr>
            <a:endParaRPr lang="da-DK" sz="1400" b="1" dirty="0" smtClean="0"/>
          </a:p>
          <a:p>
            <a:pPr lvl="1">
              <a:buFont typeface="Arial" pitchFamily="34" charset="0"/>
              <a:buChar char="•"/>
            </a:pPr>
            <a:endParaRPr lang="da-DK" sz="1400" b="1" dirty="0"/>
          </a:p>
          <a:p>
            <a:pPr lvl="1">
              <a:buFont typeface="Arial" pitchFamily="34" charset="0"/>
              <a:buChar char="•"/>
            </a:pPr>
            <a:endParaRPr lang="da-DK" sz="1400" b="1" dirty="0" smtClean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419670"/>
              </p:ext>
            </p:extLst>
          </p:nvPr>
        </p:nvGraphicFramePr>
        <p:xfrm>
          <a:off x="518865" y="1383618"/>
          <a:ext cx="7869561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187"/>
                <a:gridCol w="2623187"/>
                <a:gridCol w="2623187"/>
              </a:tblGrid>
              <a:tr h="27432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Band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Size  (MHz)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Ref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800 MHz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2x30 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ECC DEC(09)03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900 MHz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2x35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ERC DEC(94)01 &amp; ERC DEC(97)02</a:t>
                      </a:r>
                      <a:r>
                        <a:rPr lang="fr-FR" sz="1400" baseline="0" dirty="0" smtClean="0"/>
                        <a:t> &amp;</a:t>
                      </a:r>
                      <a:r>
                        <a:rPr lang="fr-FR" sz="1400" dirty="0" smtClean="0"/>
                        <a:t>ECC DEC(06)13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1452-1492 MHz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40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ECC DEC(13)03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1.8 GHz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2x75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ERC DEC(95)03 &amp; ECC DEC(06)13</a:t>
                      </a: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 GHz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2x60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ECC DEC(06)01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2.6</a:t>
                      </a:r>
                      <a:r>
                        <a:rPr lang="fr-FR" sz="1400" baseline="0" dirty="0" smtClean="0"/>
                        <a:t> GHz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2x70+50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ECC DEC(05)05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3.4-3.8 GHz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400 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ECC DEC(11)06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b="1" dirty="0" err="1" smtClean="0"/>
                        <a:t>Sub-Total</a:t>
                      </a:r>
                      <a:r>
                        <a:rPr lang="fr-FR" sz="1400" b="1" dirty="0" smtClean="0"/>
                        <a:t> : 1030 MHz</a:t>
                      </a:r>
                      <a:endParaRPr lang="fr-F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700 MHz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2x30 + 20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ECC</a:t>
                      </a:r>
                      <a:r>
                        <a:rPr lang="fr-FR" sz="1400" baseline="0" dirty="0" smtClean="0"/>
                        <a:t> DEC(15)01 (?)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2.3-2.4</a:t>
                      </a:r>
                      <a:r>
                        <a:rPr lang="fr-FR" sz="1400" baseline="0" dirty="0" smtClean="0"/>
                        <a:t> GHz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100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ECC</a:t>
                      </a:r>
                      <a:r>
                        <a:rPr lang="fr-FR" sz="1400" baseline="0" dirty="0" smtClean="0"/>
                        <a:t> DEC(14)02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Total : 1210 MHz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7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The example of the 700 MHz band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5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9822" y="1415108"/>
            <a:ext cx="8424936" cy="33836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b="1" dirty="0" smtClean="0"/>
              <a:t>ECC Decision </a:t>
            </a:r>
            <a:r>
              <a:rPr lang="en-GB" dirty="0" smtClean="0"/>
              <a:t>adopted in March 2015</a:t>
            </a:r>
          </a:p>
          <a:p>
            <a:pPr lvl="2"/>
            <a:r>
              <a:rPr lang="en-GB" dirty="0" smtClean="0"/>
              <a:t>2x30 MHz in line with the “APT” band plan : equipment available</a:t>
            </a:r>
          </a:p>
          <a:p>
            <a:pPr lvl="2"/>
            <a:r>
              <a:rPr lang="en-GB" dirty="0" smtClean="0"/>
              <a:t>Option for 20 MHz SDL in the centre gap</a:t>
            </a:r>
          </a:p>
          <a:p>
            <a:pPr lvl="2"/>
            <a:r>
              <a:rPr lang="en-GB" dirty="0" smtClean="0"/>
              <a:t>Other options : PPDR, M2M, PMSE</a:t>
            </a:r>
            <a:endParaRPr lang="en-GB" dirty="0"/>
          </a:p>
          <a:p>
            <a:pPr lvl="1"/>
            <a:r>
              <a:rPr lang="en-GB" dirty="0" smtClean="0"/>
              <a:t>Target date in the RSPG opinion : </a:t>
            </a:r>
            <a:r>
              <a:rPr lang="en-GB" b="1" dirty="0" smtClean="0"/>
              <a:t>2020</a:t>
            </a:r>
            <a:r>
              <a:rPr lang="en-GB" dirty="0" smtClean="0"/>
              <a:t>, with 2 years “flexibility”</a:t>
            </a:r>
          </a:p>
          <a:p>
            <a:pPr lvl="2"/>
            <a:r>
              <a:rPr lang="en-GB" dirty="0" smtClean="0"/>
              <a:t>Cross-border agreement for broadcasting below 694 MHz, before 2017</a:t>
            </a:r>
          </a:p>
          <a:p>
            <a:pPr lvl="2"/>
            <a:r>
              <a:rPr lang="en-GB" dirty="0" smtClean="0"/>
              <a:t>470-694 MHz : priority on broadcasting until at least 2030 but Member states have some flexibility for mobile downlink</a:t>
            </a:r>
          </a:p>
          <a:p>
            <a:pPr lvl="1"/>
            <a:r>
              <a:rPr lang="en-GB" b="1" dirty="0" smtClean="0"/>
              <a:t>WRC-15 AI 1.2 </a:t>
            </a:r>
            <a:r>
              <a:rPr lang="en-GB" dirty="0" smtClean="0"/>
              <a:t>: European position in line with ATU and ASMG</a:t>
            </a:r>
          </a:p>
          <a:p>
            <a:pPr marL="0" lvl="1" indent="0">
              <a:buNone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1199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2300-2400 MHz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6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200150"/>
            <a:ext cx="8424936" cy="33836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r>
              <a:rPr lang="en-GB" b="1" dirty="0" smtClean="0"/>
              <a:t>ECC Dec(14)02</a:t>
            </a:r>
          </a:p>
          <a:p>
            <a:pPr lvl="2"/>
            <a:r>
              <a:rPr lang="en-GB" dirty="0" smtClean="0"/>
              <a:t>100 MHz of potential unpaired spectrum (LTE TDD)</a:t>
            </a:r>
          </a:p>
          <a:p>
            <a:pPr lvl="2"/>
            <a:r>
              <a:rPr lang="en-GB" dirty="0" smtClean="0"/>
              <a:t>Example of services to be protected : aeronautical telemetry, cordless camera (+ </a:t>
            </a:r>
            <a:r>
              <a:rPr lang="en-GB" dirty="0" err="1" smtClean="0"/>
              <a:t>WiFi</a:t>
            </a:r>
            <a:r>
              <a:rPr lang="en-GB" dirty="0" smtClean="0"/>
              <a:t> &gt;2400 MHz)</a:t>
            </a:r>
          </a:p>
          <a:p>
            <a:pPr lvl="1"/>
            <a:r>
              <a:rPr lang="en-GB" dirty="0" smtClean="0"/>
              <a:t>First implementation of “</a:t>
            </a:r>
            <a:r>
              <a:rPr lang="en-GB" b="1" dirty="0" smtClean="0"/>
              <a:t>Licensed </a:t>
            </a:r>
            <a:r>
              <a:rPr lang="en-GB" b="1" dirty="0"/>
              <a:t>Shared Access</a:t>
            </a:r>
            <a:r>
              <a:rPr lang="en-GB" dirty="0"/>
              <a:t>” </a:t>
            </a:r>
            <a:r>
              <a:rPr lang="en-GB" dirty="0" smtClean="0"/>
              <a:t>within Europe</a:t>
            </a:r>
          </a:p>
          <a:p>
            <a:pPr lvl="2"/>
            <a:r>
              <a:rPr lang="en-GB" dirty="0" smtClean="0"/>
              <a:t>Static or dynamic (=geolocation/database) depending on the incumbent application</a:t>
            </a:r>
          </a:p>
          <a:p>
            <a:pPr lvl="2"/>
            <a:r>
              <a:rPr lang="en-GB" dirty="0" smtClean="0"/>
              <a:t>Guidance given on the protection of cordless camera in a future ECC Recommendation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8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LSA </a:t>
            </a:r>
            <a:r>
              <a:rPr lang="fr-FR" dirty="0" err="1" smtClean="0"/>
              <a:t>Approach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lvl="1" indent="-342900">
              <a:buClrTx/>
              <a:buNone/>
              <a:tabLst/>
            </a:pPr>
            <a:r>
              <a:rPr lang="en-GB" altLang="fr-FR" sz="1800" i="1" kern="0" dirty="0">
                <a:cs typeface="Arial" pitchFamily="34" charset="0"/>
              </a:rPr>
              <a:t>“</a:t>
            </a:r>
            <a:r>
              <a:rPr lang="en-GB" altLang="fr-FR" i="1" kern="0" dirty="0">
                <a:cs typeface="Arial" pitchFamily="34" charset="0"/>
              </a:rPr>
              <a:t>A </a:t>
            </a:r>
            <a:r>
              <a:rPr lang="en-GB" altLang="fr-FR" b="1" i="1" kern="0" dirty="0">
                <a:cs typeface="Arial" pitchFamily="34" charset="0"/>
              </a:rPr>
              <a:t>regulatory approach </a:t>
            </a:r>
            <a:r>
              <a:rPr lang="en-GB" altLang="fr-FR" i="1" kern="0" dirty="0">
                <a:cs typeface="Arial" pitchFamily="34" charset="0"/>
              </a:rPr>
              <a:t>aiming to facilitate the introduction of </a:t>
            </a:r>
            <a:r>
              <a:rPr lang="en-GB" altLang="fr-FR" i="1" kern="0" dirty="0" err="1">
                <a:cs typeface="Arial" pitchFamily="34" charset="0"/>
              </a:rPr>
              <a:t>radiocommunication</a:t>
            </a:r>
            <a:r>
              <a:rPr lang="en-GB" altLang="fr-FR" i="1" kern="0" dirty="0">
                <a:cs typeface="Arial" pitchFamily="34" charset="0"/>
              </a:rPr>
              <a:t> systems operated by a limited number of licensees under an </a:t>
            </a:r>
            <a:r>
              <a:rPr lang="en-GB" altLang="fr-FR" b="1" i="1" kern="0" dirty="0">
                <a:cs typeface="Arial" pitchFamily="34" charset="0"/>
              </a:rPr>
              <a:t>individual licensing regime </a:t>
            </a:r>
            <a:r>
              <a:rPr lang="en-GB" altLang="fr-FR" i="1" kern="0" dirty="0">
                <a:cs typeface="Arial" pitchFamily="34" charset="0"/>
              </a:rPr>
              <a:t>in a frequency band already assigned or expected to be assigned to one or more incumbent users. Under the Licensed Shared Access (</a:t>
            </a:r>
            <a:r>
              <a:rPr lang="en-GB" altLang="fr-FR" b="1" i="1" kern="0" dirty="0">
                <a:cs typeface="Arial" pitchFamily="34" charset="0"/>
              </a:rPr>
              <a:t>LSA) approach</a:t>
            </a:r>
            <a:r>
              <a:rPr lang="en-GB" altLang="fr-FR" i="1" kern="0" dirty="0">
                <a:cs typeface="Arial" pitchFamily="34" charset="0"/>
              </a:rPr>
              <a:t>, the additional users are </a:t>
            </a:r>
            <a:r>
              <a:rPr lang="en-GB" altLang="fr-FR" b="1" i="1" kern="0" dirty="0">
                <a:cs typeface="Arial" pitchFamily="34" charset="0"/>
              </a:rPr>
              <a:t>authorized </a:t>
            </a:r>
            <a:r>
              <a:rPr lang="en-GB" altLang="fr-FR" i="1" kern="0" dirty="0">
                <a:cs typeface="Arial" pitchFamily="34" charset="0"/>
              </a:rPr>
              <a:t>to use the spectrum (or part of the spectrum) in accordance with </a:t>
            </a:r>
            <a:r>
              <a:rPr lang="en-GB" altLang="fr-FR" b="1" i="1" kern="0" dirty="0">
                <a:cs typeface="Arial" pitchFamily="34" charset="0"/>
              </a:rPr>
              <a:t>sharing rules included in their rights of use of spectrum</a:t>
            </a:r>
            <a:r>
              <a:rPr lang="en-GB" altLang="fr-FR" i="1" kern="0" dirty="0">
                <a:cs typeface="Arial" pitchFamily="34" charset="0"/>
              </a:rPr>
              <a:t>, thereby allowing all the authorised users, including incumbents, </a:t>
            </a:r>
            <a:r>
              <a:rPr lang="en-GB" altLang="fr-FR" b="1" i="1" kern="0" dirty="0">
                <a:cs typeface="Arial" pitchFamily="34" charset="0"/>
              </a:rPr>
              <a:t>to provide a certain Quality of Service (</a:t>
            </a:r>
            <a:r>
              <a:rPr lang="en-GB" altLang="fr-FR" b="1" i="1" kern="0" dirty="0" err="1">
                <a:cs typeface="Arial" pitchFamily="34" charset="0"/>
              </a:rPr>
              <a:t>QoS</a:t>
            </a:r>
            <a:r>
              <a:rPr lang="en-GB" altLang="fr-FR" b="1" i="1" kern="0" dirty="0">
                <a:cs typeface="Arial" pitchFamily="34" charset="0"/>
              </a:rPr>
              <a:t>)</a:t>
            </a:r>
            <a:r>
              <a:rPr lang="en-GB" altLang="fr-FR" i="1" kern="0" dirty="0">
                <a:cs typeface="Arial" pitchFamily="34" charset="0"/>
              </a:rPr>
              <a:t>”.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7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3400-3800 MHz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314900"/>
            <a:ext cx="8435280" cy="33075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ECC </a:t>
            </a:r>
            <a:r>
              <a:rPr lang="fr-FR" dirty="0" err="1" smtClean="0"/>
              <a:t>revised</a:t>
            </a:r>
            <a:r>
              <a:rPr lang="fr-FR" dirty="0" smtClean="0"/>
              <a:t> in 2014 the </a:t>
            </a:r>
            <a:r>
              <a:rPr lang="fr-FR" dirty="0"/>
              <a:t>ECC </a:t>
            </a:r>
            <a:r>
              <a:rPr lang="fr-FR" dirty="0" err="1" smtClean="0"/>
              <a:t>Decision</a:t>
            </a:r>
            <a:r>
              <a:rPr lang="fr-FR" dirty="0" smtClean="0"/>
              <a:t>(11)06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 err="1" smtClean="0"/>
              <a:t>fostering</a:t>
            </a:r>
            <a:r>
              <a:rPr lang="fr-FR" dirty="0" smtClean="0"/>
              <a:t> </a:t>
            </a:r>
            <a:r>
              <a:rPr lang="fr-FR" dirty="0"/>
              <a:t>the </a:t>
            </a:r>
            <a:r>
              <a:rPr lang="fr-FR" dirty="0" smtClean="0"/>
              <a:t>harmonisation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 err="1"/>
              <a:t>o</a:t>
            </a:r>
            <a:r>
              <a:rPr lang="fr-FR" dirty="0" err="1" smtClean="0"/>
              <a:t>pportunity</a:t>
            </a:r>
            <a:r>
              <a:rPr lang="fr-FR" dirty="0" smtClean="0"/>
              <a:t> for LTE TDD </a:t>
            </a:r>
            <a:r>
              <a:rPr lang="fr-FR" dirty="0" err="1" smtClean="0"/>
              <a:t>development</a:t>
            </a:r>
            <a:r>
              <a:rPr lang="fr-FR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 smtClean="0"/>
              <a:t>new </a:t>
            </a:r>
            <a:r>
              <a:rPr lang="fr-FR" dirty="0"/>
              <a:t>round of </a:t>
            </a:r>
            <a:r>
              <a:rPr lang="fr-FR" dirty="0" err="1"/>
              <a:t>authorizations</a:t>
            </a:r>
            <a:r>
              <a:rPr lang="fr-FR" dirty="0"/>
              <a:t> </a:t>
            </a:r>
            <a:r>
              <a:rPr lang="fr-FR" dirty="0" err="1"/>
              <a:t>soon</a:t>
            </a:r>
            <a:r>
              <a:rPr lang="fr-FR" dirty="0"/>
              <a:t> in Europe to </a:t>
            </a:r>
            <a:r>
              <a:rPr lang="fr-FR" dirty="0" err="1"/>
              <a:t>respond</a:t>
            </a:r>
            <a:r>
              <a:rPr lang="fr-FR" dirty="0"/>
              <a:t> to EU obligations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C band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lightly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by </a:t>
            </a:r>
            <a:r>
              <a:rPr lang="fr-FR" dirty="0" err="1" smtClean="0"/>
              <a:t>earth</a:t>
            </a:r>
            <a:r>
              <a:rPr lang="fr-FR" dirty="0" smtClean="0"/>
              <a:t> stations in Europe and sharing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feasible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earth</a:t>
            </a:r>
            <a:r>
              <a:rPr lang="fr-FR" dirty="0" smtClean="0"/>
              <a:t> stations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WRC-15 :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fr-FR" dirty="0" err="1"/>
              <a:t>d</a:t>
            </a:r>
            <a:r>
              <a:rPr lang="fr-FR" dirty="0" err="1" smtClean="0"/>
              <a:t>raft</a:t>
            </a:r>
            <a:r>
              <a:rPr lang="fr-FR" dirty="0" smtClean="0"/>
              <a:t> ECP for 400 MHz of mobile allocation and IMT identification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fr-FR" dirty="0" smtClean="0"/>
              <a:t>Satellite </a:t>
            </a:r>
            <a:r>
              <a:rPr lang="fr-FR" dirty="0" err="1" smtClean="0"/>
              <a:t>is</a:t>
            </a:r>
            <a:r>
              <a:rPr lang="fr-FR" dirty="0" smtClean="0"/>
              <a:t> important for infrastructure in </a:t>
            </a:r>
            <a:r>
              <a:rPr lang="fr-FR" dirty="0" err="1" smtClean="0"/>
              <a:t>particular</a:t>
            </a:r>
            <a:r>
              <a:rPr lang="fr-FR" dirty="0" smtClean="0"/>
              <a:t> in </a:t>
            </a:r>
            <a:r>
              <a:rPr lang="fr-FR" dirty="0" err="1" smtClean="0"/>
              <a:t>equatorial</a:t>
            </a:r>
            <a:r>
              <a:rPr lang="fr-FR" dirty="0" smtClean="0"/>
              <a:t> countries and </a:t>
            </a:r>
            <a:r>
              <a:rPr lang="fr-FR" dirty="0" err="1"/>
              <a:t>draft</a:t>
            </a:r>
            <a:r>
              <a:rPr lang="fr-FR" dirty="0"/>
              <a:t> </a:t>
            </a:r>
            <a:r>
              <a:rPr lang="fr-FR" dirty="0" smtClean="0"/>
              <a:t>ECP for no change in </a:t>
            </a:r>
            <a:r>
              <a:rPr lang="fr-FR" dirty="0"/>
              <a:t>3800-4200 </a:t>
            </a:r>
            <a:r>
              <a:rPr lang="fr-FR" dirty="0" smtClean="0"/>
              <a:t>MHz</a:t>
            </a:r>
          </a:p>
          <a:p>
            <a:pPr marL="0" indent="0"/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CCCC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E2E2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26143</TotalTime>
  <Words>758</Words>
  <Application>Microsoft Office PowerPoint</Application>
  <PresentationFormat>On-screen Show (16:9)</PresentationFormat>
  <Paragraphs>161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10th International Electronic  Communications Regulators Conference 8th May 2015  Future of mobile: 4G and Beyond </vt:lpstr>
      <vt:lpstr>Spectrum management in Europe: 3 institutions</vt:lpstr>
      <vt:lpstr>Harmonisation process within CEPT and EU</vt:lpstr>
      <vt:lpstr>ECC harmonises spectrum for mobile broadband</vt:lpstr>
      <vt:lpstr>Frequency bands already harmonised for mobile broadband</vt:lpstr>
      <vt:lpstr>The example of the 700 MHz band</vt:lpstr>
      <vt:lpstr>2300-2400 MHz</vt:lpstr>
      <vt:lpstr>LSA Approach ?</vt:lpstr>
      <vt:lpstr>3400-3800 MHz</vt:lpstr>
      <vt:lpstr>L band : 1427-1518 MHz</vt:lpstr>
      <vt:lpstr>From 1G to 5G</vt:lpstr>
      <vt:lpstr>What about 5G ?</vt:lpstr>
      <vt:lpstr>PowerPoint Presentation</vt:lpstr>
    </vt:vector>
  </TitlesOfParts>
  <Company>wonderlandWPA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Smith</dc:creator>
  <cp:lastModifiedBy>Author</cp:lastModifiedBy>
  <cp:revision>158</cp:revision>
  <dcterms:created xsi:type="dcterms:W3CDTF">2011-06-23T11:16:25Z</dcterms:created>
  <dcterms:modified xsi:type="dcterms:W3CDTF">2015-05-08T10:39:51Z</dcterms:modified>
</cp:coreProperties>
</file>